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2" r:id="rId2"/>
    <p:sldId id="283" r:id="rId3"/>
    <p:sldId id="284" r:id="rId4"/>
    <p:sldId id="285" r:id="rId5"/>
    <p:sldId id="286" r:id="rId6"/>
    <p:sldId id="287" r:id="rId7"/>
    <p:sldId id="288" r:id="rId8"/>
    <p:sldId id="290" r:id="rId9"/>
    <p:sldId id="289" r:id="rId10"/>
    <p:sldId id="291" r:id="rId11"/>
    <p:sldId id="293" r:id="rId12"/>
    <p:sldId id="294" r:id="rId13"/>
    <p:sldId id="295" r:id="rId14"/>
    <p:sldId id="292" r:id="rId15"/>
    <p:sldId id="408" r:id="rId16"/>
    <p:sldId id="407" r:id="rId17"/>
    <p:sldId id="409" r:id="rId18"/>
    <p:sldId id="410" r:id="rId19"/>
    <p:sldId id="411" r:id="rId20"/>
    <p:sldId id="41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93"/>
    <p:restoredTop sz="96405"/>
  </p:normalViewPr>
  <p:slideViewPr>
    <p:cSldViewPr snapToGrid="0" snapToObjects="1">
      <p:cViewPr varScale="1">
        <p:scale>
          <a:sx n="133" d="100"/>
          <a:sy n="133" d="100"/>
        </p:scale>
        <p:origin x="21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38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8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14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1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83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8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1/23/20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1/23/20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27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1/23/20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02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8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1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7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Heat Transport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159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9FDE-E482-B34E-8135-A2DE621C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5A2DD-DEDC-0644-A3B3-7BF9F89AF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696200" cy="41958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numerically solve in space, we need to discretize</a:t>
            </a:r>
          </a:p>
          <a:p>
            <a:pPr lvl="1"/>
            <a:r>
              <a:rPr lang="en-US" dirty="0"/>
              <a:t>Finite difference</a:t>
            </a:r>
          </a:p>
          <a:p>
            <a:pPr lvl="2"/>
            <a:r>
              <a:rPr lang="en-US" dirty="0"/>
              <a:t>convert differential equations into a system of equations that can be solved by matrix algebra techniques</a:t>
            </a:r>
          </a:p>
          <a:p>
            <a:pPr lvl="1"/>
            <a:r>
              <a:rPr lang="en-US" dirty="0"/>
              <a:t>Finite volume</a:t>
            </a:r>
          </a:p>
          <a:p>
            <a:pPr lvl="2"/>
            <a:r>
              <a:rPr lang="en-US" dirty="0"/>
              <a:t>volume integrals in a partial differential equation that contain a divergence term are converted to surface integrals, using the divergence theorem. These terms are then evaluated as fluxes at the surfaces of each finite volume</a:t>
            </a:r>
          </a:p>
          <a:p>
            <a:pPr lvl="1"/>
            <a:r>
              <a:rPr lang="en-US" dirty="0"/>
              <a:t>Finite element</a:t>
            </a:r>
          </a:p>
          <a:p>
            <a:pPr lvl="2"/>
            <a:r>
              <a:rPr lang="en-US" dirty="0"/>
              <a:t>subdivides a large system into smaller, simpler parts that are called finite elements, the equations that model these finite elements are then assembled into a larger system of equations that models the entire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E07CA-A6D8-1C44-805A-C5C35645C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D6C43C-CAEE-314F-8C88-94529A7B8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1400177"/>
            <a:ext cx="2286000" cy="470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73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F4366-0388-3147-997A-5ECDADDDA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C90F5-43BE-F04F-8F55-01A35D218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886325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finite difference method solves on a grid and uses numerical derivatives</a:t>
            </a:r>
          </a:p>
          <a:p>
            <a:r>
              <a:rPr lang="en-US" dirty="0"/>
              <a:t>Once you compute the time derivative, you can use either forward or backward Euler to march through time</a:t>
            </a:r>
          </a:p>
          <a:p>
            <a:r>
              <a:rPr lang="en-US" dirty="0"/>
              <a:t>Boundary conditions must have either a fixed T or dT/</a:t>
            </a:r>
            <a:r>
              <a:rPr lang="en-US" dirty="0" err="1"/>
              <a:t>dr</a:t>
            </a:r>
            <a:endParaRPr lang="en-US" dirty="0"/>
          </a:p>
          <a:p>
            <a:r>
              <a:rPr lang="en-US" dirty="0"/>
              <a:t>Typically restricted to handle rectangular shapes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E99A8-8916-5A45-9BFC-39011183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39D24A-DD8B-4D45-B624-38E597DEE609}"/>
              </a:ext>
            </a:extLst>
          </p:cNvPr>
          <p:cNvGrpSpPr/>
          <p:nvPr/>
        </p:nvGrpSpPr>
        <p:grpSpPr>
          <a:xfrm>
            <a:off x="7245537" y="2293727"/>
            <a:ext cx="3157897" cy="442685"/>
            <a:chOff x="2711637" y="1527025"/>
            <a:chExt cx="3157897" cy="44268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36EA94A-0582-744A-9D9F-E0E2EF548B18}"/>
                </a:ext>
              </a:extLst>
            </p:cNvPr>
            <p:cNvCxnSpPr/>
            <p:nvPr/>
          </p:nvCxnSpPr>
          <p:spPr>
            <a:xfrm>
              <a:off x="2742480" y="1942278"/>
              <a:ext cx="307219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691FD9A-F719-4E4A-AE09-99E101102E75}"/>
                </a:ext>
              </a:extLst>
            </p:cNvPr>
            <p:cNvSpPr/>
            <p:nvPr/>
          </p:nvSpPr>
          <p:spPr>
            <a:xfrm>
              <a:off x="5814670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195FFA-CCA5-BC48-A7EF-F3E7A4D35E06}"/>
                </a:ext>
              </a:extLst>
            </p:cNvPr>
            <p:cNvSpPr/>
            <p:nvPr/>
          </p:nvSpPr>
          <p:spPr>
            <a:xfrm>
              <a:off x="5194065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CD55032-B234-7449-8BBF-367D66A6E674}"/>
                </a:ext>
              </a:extLst>
            </p:cNvPr>
            <p:cNvSpPr/>
            <p:nvPr/>
          </p:nvSpPr>
          <p:spPr>
            <a:xfrm>
              <a:off x="3332244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441F08-AC09-5F40-B724-74AA901362C5}"/>
                </a:ext>
              </a:extLst>
            </p:cNvPr>
            <p:cNvSpPr/>
            <p:nvPr/>
          </p:nvSpPr>
          <p:spPr>
            <a:xfrm>
              <a:off x="3952851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651ED9-1CBD-294A-855D-5F84A7633D60}"/>
                </a:ext>
              </a:extLst>
            </p:cNvPr>
            <p:cNvSpPr/>
            <p:nvPr/>
          </p:nvSpPr>
          <p:spPr>
            <a:xfrm>
              <a:off x="4573458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EFA727-065B-0644-8D12-FA09B2AFCCD5}"/>
                </a:ext>
              </a:extLst>
            </p:cNvPr>
            <p:cNvSpPr/>
            <p:nvPr/>
          </p:nvSpPr>
          <p:spPr>
            <a:xfrm>
              <a:off x="2711637" y="1914846"/>
              <a:ext cx="54864" cy="5486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633F9B-D0A4-A041-9E48-F13F5C9B23BD}"/>
                </a:ext>
              </a:extLst>
            </p:cNvPr>
            <p:cNvSpPr txBox="1"/>
            <p:nvPr/>
          </p:nvSpPr>
          <p:spPr>
            <a:xfrm>
              <a:off x="3387108" y="1534170"/>
              <a:ext cx="1030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T</a:t>
              </a:r>
              <a:r>
                <a:rPr lang="en-US" sz="1600" dirty="0"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latin typeface="Times New Roman"/>
                  <a:cs typeface="Times New Roman"/>
                </a:rPr>
                <a:t>r – h, t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026DB0-DA38-3342-9650-B97FA6860D0D}"/>
                </a:ext>
              </a:extLst>
            </p:cNvPr>
            <p:cNvSpPr txBox="1"/>
            <p:nvPr/>
          </p:nvSpPr>
          <p:spPr>
            <a:xfrm>
              <a:off x="4737588" y="1527025"/>
              <a:ext cx="1131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T</a:t>
              </a:r>
              <a:r>
                <a:rPr lang="en-US" sz="1600" dirty="0"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latin typeface="Times New Roman"/>
                  <a:cs typeface="Times New Roman"/>
                </a:rPr>
                <a:t>r + h, t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9F3B4A-F1C6-F341-BB65-AC6D025FB66D}"/>
                </a:ext>
              </a:extLst>
            </p:cNvPr>
            <p:cNvSpPr txBox="1"/>
            <p:nvPr/>
          </p:nvSpPr>
          <p:spPr>
            <a:xfrm>
              <a:off x="4247732" y="1527025"/>
              <a:ext cx="7015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/>
                  <a:cs typeface="Times New Roman"/>
                </a:rPr>
                <a:t>T</a:t>
              </a:r>
              <a:r>
                <a:rPr lang="en-US" sz="1600" dirty="0">
                  <a:latin typeface="Times New Roman"/>
                  <a:cs typeface="Times New Roman"/>
                </a:rPr>
                <a:t>(</a:t>
              </a:r>
              <a:r>
                <a:rPr lang="en-US" sz="1600" i="1" dirty="0">
                  <a:latin typeface="Times New Roman"/>
                  <a:cs typeface="Times New Roman"/>
                </a:rPr>
                <a:t>r, t</a:t>
              </a:r>
              <a:r>
                <a:rPr lang="en-US" sz="1600" dirty="0">
                  <a:latin typeface="Times New Roman"/>
                  <a:cs typeface="Times New Roman"/>
                </a:rPr>
                <a:t>)</a:t>
              </a:r>
              <a:endParaRPr lang="en-US" sz="1600" i="1" dirty="0">
                <a:latin typeface="Times New Roman"/>
                <a:cs typeface="Times New Roman"/>
              </a:endParaRPr>
            </a:p>
          </p:txBody>
        </p:sp>
      </p:grpSp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73BBFCFE-CB35-7040-95AB-B29EA5373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897" y="3192025"/>
            <a:ext cx="3434729" cy="394149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9AF70886-FED1-B742-BBAD-9427B73577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50"/>
          <a:stretch/>
        </p:blipFill>
        <p:spPr>
          <a:xfrm>
            <a:off x="6259048" y="3903402"/>
            <a:ext cx="1701697" cy="462559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E8195F20-576E-BE4F-9E1B-38039901D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628" y="4805487"/>
            <a:ext cx="2224315" cy="425367"/>
          </a:xfrm>
          <a:prstGeom prst="rect">
            <a:avLst/>
          </a:prstGeom>
        </p:spPr>
      </p:pic>
      <p:pic>
        <p:nvPicPr>
          <p:cNvPr id="19" name="Picture 18" descr="latex-image-1.pdf">
            <a:extLst>
              <a:ext uri="{FF2B5EF4-FFF2-40B4-BE49-F238E27FC236}">
                <a16:creationId xmlns:a16="http://schemas.microsoft.com/office/drawing/2014/main" id="{2D69ABA6-EFEA-6945-8A5D-F34E8D828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869" y="4805488"/>
            <a:ext cx="3638242" cy="425367"/>
          </a:xfrm>
          <a:prstGeom prst="rect">
            <a:avLst/>
          </a:prstGeom>
        </p:spPr>
      </p:pic>
      <p:pic>
        <p:nvPicPr>
          <p:cNvPr id="20" name="Picture 19" descr="latex-image-1.pdf">
            <a:extLst>
              <a:ext uri="{FF2B5EF4-FFF2-40B4-BE49-F238E27FC236}">
                <a16:creationId xmlns:a16="http://schemas.microsoft.com/office/drawing/2014/main" id="{2A14D8DB-1E21-574F-82EE-D9F516DDEC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5"/>
          <a:stretch/>
        </p:blipFill>
        <p:spPr>
          <a:xfrm>
            <a:off x="8001000" y="3903403"/>
            <a:ext cx="3702369" cy="46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14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29C05-A973-D94F-AE36-D459DFE7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7553F-59C6-414D-B340-1FEF6CE4F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24475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Discretize the domain by subdomains</a:t>
            </a:r>
          </a:p>
          <a:p>
            <a:pPr lvl="1"/>
            <a:r>
              <a:rPr lang="en-US" dirty="0"/>
              <a:t>Domain size h = 1</a:t>
            </a:r>
          </a:p>
          <a:p>
            <a:pPr lvl="1"/>
            <a:r>
              <a:rPr lang="en-US" dirty="0"/>
              <a:t>We place points in the subdomain centers and on either boundary</a:t>
            </a:r>
          </a:p>
          <a:p>
            <a:r>
              <a:rPr lang="en-US" dirty="0"/>
              <a:t>The finite volume method balances fluxes across the boundaries of your divided subdomains</a:t>
            </a:r>
          </a:p>
          <a:p>
            <a:r>
              <a:rPr lang="en-US" dirty="0"/>
              <a:t>Integrate our PDE across the subdomain</a:t>
            </a:r>
          </a:p>
          <a:p>
            <a:r>
              <a:rPr lang="en-US" dirty="0"/>
              <a:t>Evaluate the integral using a linear approximation of the variable</a:t>
            </a:r>
          </a:p>
          <a:p>
            <a:r>
              <a:rPr lang="en-US" dirty="0"/>
              <a:t>Restricted to flux boundary conditions, often used in flow-type problems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CA8D5-5DAD-D143-8BA9-3EB60F25C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116D106-D480-C544-B835-ED32EED2E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398" y="2363882"/>
            <a:ext cx="4314825" cy="548237"/>
          </a:xfrm>
          <a:prstGeom prst="rect">
            <a:avLst/>
          </a:prstGeom>
        </p:spPr>
      </p:pic>
      <p:pic>
        <p:nvPicPr>
          <p:cNvPr id="46" name="Picture 45" descr="latex-image-1.pdf">
            <a:extLst>
              <a:ext uri="{FF2B5EF4-FFF2-40B4-BE49-F238E27FC236}">
                <a16:creationId xmlns:a16="http://schemas.microsoft.com/office/drawing/2014/main" id="{7A092FB9-2C6F-9944-8E4C-3812AD045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41" y="4236689"/>
            <a:ext cx="2781300" cy="596900"/>
          </a:xfrm>
          <a:prstGeom prst="rect">
            <a:avLst/>
          </a:prstGeom>
        </p:spPr>
      </p:pic>
      <p:pic>
        <p:nvPicPr>
          <p:cNvPr id="47" name="Picture 46" descr="latex-image-1.pdf">
            <a:extLst>
              <a:ext uri="{FF2B5EF4-FFF2-40B4-BE49-F238E27FC236}">
                <a16:creationId xmlns:a16="http://schemas.microsoft.com/office/drawing/2014/main" id="{344A8621-2354-F740-B5B0-D102AAFE7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0" y="3496458"/>
            <a:ext cx="2501900" cy="584200"/>
          </a:xfrm>
          <a:prstGeom prst="rect">
            <a:avLst/>
          </a:prstGeom>
        </p:spPr>
      </p:pic>
      <p:pic>
        <p:nvPicPr>
          <p:cNvPr id="48" name="Picture 47" descr="latex-image-1.pdf">
            <a:extLst>
              <a:ext uri="{FF2B5EF4-FFF2-40B4-BE49-F238E27FC236}">
                <a16:creationId xmlns:a16="http://schemas.microsoft.com/office/drawing/2014/main" id="{D67626A1-23C4-5545-AF89-69092BC96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50" y="5680853"/>
            <a:ext cx="3594100" cy="558800"/>
          </a:xfrm>
          <a:prstGeom prst="rect">
            <a:avLst/>
          </a:prstGeom>
        </p:spPr>
      </p:pic>
      <p:pic>
        <p:nvPicPr>
          <p:cNvPr id="49" name="Picture 48" descr="latex-image-1.pdf">
            <a:extLst>
              <a:ext uri="{FF2B5EF4-FFF2-40B4-BE49-F238E27FC236}">
                <a16:creationId xmlns:a16="http://schemas.microsoft.com/office/drawing/2014/main" id="{5B4F3698-5F79-7A42-9E42-CDAC4D227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0" y="5068153"/>
            <a:ext cx="33147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51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ED183-3009-894B-B65C-F51149DB7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Element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96279-CA47-8841-97AE-B47712921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44548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the finite element method, we interpolate the variable using nodal values and integrate over elements</a:t>
            </a:r>
          </a:p>
          <a:p>
            <a:r>
              <a:rPr lang="en-US" dirty="0"/>
              <a:t>Write the strong form of the equation, rearrange to get zero on the right-hand side, multiply by the test function, integrate over the domain </a:t>
            </a:r>
          </a:p>
          <a:p>
            <a:r>
              <a:rPr lang="en-US" dirty="0"/>
              <a:t>Systematically recombine all sets of element equations into a global system of equations for the final calculation</a:t>
            </a:r>
          </a:p>
          <a:p>
            <a:r>
              <a:rPr lang="en-US" dirty="0"/>
              <a:t>Finite element works for any geometry and any boundary condition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1775C-8378-1042-9121-7711A2AD4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044F4B-623A-E640-A618-AFE48CD20EE6}"/>
              </a:ext>
            </a:extLst>
          </p:cNvPr>
          <p:cNvGrpSpPr/>
          <p:nvPr/>
        </p:nvGrpSpPr>
        <p:grpSpPr>
          <a:xfrm>
            <a:off x="7179128" y="2160495"/>
            <a:ext cx="2980872" cy="822080"/>
            <a:chOff x="2993654" y="1444619"/>
            <a:chExt cx="2980872" cy="82208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4E2D55B-A3CC-C24E-9583-DD896EE377B2}"/>
                </a:ext>
              </a:extLst>
            </p:cNvPr>
            <p:cNvCxnSpPr/>
            <p:nvPr/>
          </p:nvCxnSpPr>
          <p:spPr>
            <a:xfrm>
              <a:off x="3140132" y="1851802"/>
              <a:ext cx="252699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6537FE0-7024-FC4D-A610-CBACA6104B91}"/>
                </a:ext>
              </a:extLst>
            </p:cNvPr>
            <p:cNvGrpSpPr/>
            <p:nvPr/>
          </p:nvGrpSpPr>
          <p:grpSpPr>
            <a:xfrm>
              <a:off x="3140132" y="1760065"/>
              <a:ext cx="2502432" cy="182880"/>
              <a:chOff x="3137664" y="1588790"/>
              <a:chExt cx="2502432" cy="182880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28FC540-5265-3242-B7F4-84457DC133A7}"/>
                  </a:ext>
                </a:extLst>
              </p:cNvPr>
              <p:cNvCxnSpPr/>
              <p:nvPr/>
            </p:nvCxnSpPr>
            <p:spPr>
              <a:xfrm flipV="1">
                <a:off x="3137664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99FA26-DD09-6C41-9345-CE020F3CA089}"/>
                  </a:ext>
                </a:extLst>
              </p:cNvPr>
              <p:cNvCxnSpPr/>
              <p:nvPr/>
            </p:nvCxnSpPr>
            <p:spPr>
              <a:xfrm flipV="1">
                <a:off x="3980537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CDBC7C9-515A-C349-BC43-1AA77ADF4194}"/>
                  </a:ext>
                </a:extLst>
              </p:cNvPr>
              <p:cNvCxnSpPr/>
              <p:nvPr/>
            </p:nvCxnSpPr>
            <p:spPr>
              <a:xfrm flipV="1">
                <a:off x="4810317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C8DF1F2-0BB1-564A-BB82-23B7C6FFE634}"/>
                  </a:ext>
                </a:extLst>
              </p:cNvPr>
              <p:cNvCxnSpPr/>
              <p:nvPr/>
            </p:nvCxnSpPr>
            <p:spPr>
              <a:xfrm flipV="1">
                <a:off x="5640096" y="1588790"/>
                <a:ext cx="0" cy="1828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E3B8219-838B-3C47-923E-61E52B0FF523}"/>
                </a:ext>
              </a:extLst>
            </p:cNvPr>
            <p:cNvGrpSpPr/>
            <p:nvPr/>
          </p:nvGrpSpPr>
          <p:grpSpPr>
            <a:xfrm>
              <a:off x="2993654" y="1444619"/>
              <a:ext cx="2980872" cy="822080"/>
              <a:chOff x="2982809" y="1273047"/>
              <a:chExt cx="2980872" cy="822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0F2DE65-C217-1448-82FF-4130045FBB88}"/>
                  </a:ext>
                </a:extLst>
              </p:cNvPr>
              <p:cNvGrpSpPr/>
              <p:nvPr/>
            </p:nvGrpSpPr>
            <p:grpSpPr>
              <a:xfrm>
                <a:off x="3546399" y="1636458"/>
                <a:ext cx="1701975" cy="91440"/>
                <a:chOff x="3534747" y="1623364"/>
                <a:chExt cx="1701975" cy="91440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3B7AF419-7581-AF43-8C86-F8E86F0378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34747" y="1623364"/>
                  <a:ext cx="91222" cy="91440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8F3D792-BC49-7C42-94F3-AC5EF198D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33577" y="1623364"/>
                  <a:ext cx="91222" cy="91440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8863E87B-DAE0-1549-8C6A-631E8B2E34E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45500" y="1623364"/>
                  <a:ext cx="91222" cy="91440"/>
                </a:xfrm>
                <a:prstGeom prst="ellips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12418D-2CA7-B646-8BF1-CA1FD8AEB3C6}"/>
                  </a:ext>
                </a:extLst>
              </p:cNvPr>
              <p:cNvSpPr txBox="1"/>
              <p:nvPr/>
            </p:nvSpPr>
            <p:spPr>
              <a:xfrm>
                <a:off x="3345582" y="1274585"/>
                <a:ext cx="5247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e1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D6648D-A6AB-514C-8096-79BE8A9831F2}"/>
                  </a:ext>
                </a:extLst>
              </p:cNvPr>
              <p:cNvSpPr txBox="1"/>
              <p:nvPr/>
            </p:nvSpPr>
            <p:spPr>
              <a:xfrm>
                <a:off x="4152938" y="1274585"/>
                <a:ext cx="5343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A0EBE-CA22-F74B-8B59-6D94DE4718BA}"/>
                  </a:ext>
                </a:extLst>
              </p:cNvPr>
              <p:cNvSpPr txBox="1"/>
              <p:nvPr/>
            </p:nvSpPr>
            <p:spPr>
              <a:xfrm>
                <a:off x="4960296" y="1273047"/>
                <a:ext cx="5469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e3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00EC83-FD3F-BE44-922C-F8197AF82680}"/>
                  </a:ext>
                </a:extLst>
              </p:cNvPr>
              <p:cNvSpPr txBox="1"/>
              <p:nvPr/>
            </p:nvSpPr>
            <p:spPr>
              <a:xfrm>
                <a:off x="2982809" y="1725795"/>
                <a:ext cx="29808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n1           n2            n3           n4</a:t>
                </a:r>
              </a:p>
            </p:txBody>
          </p:sp>
        </p:grpSp>
      </p:grpSp>
      <p:pic>
        <p:nvPicPr>
          <p:cNvPr id="21" name="Picture 20" descr="latex-image-1.pdf">
            <a:extLst>
              <a:ext uri="{FF2B5EF4-FFF2-40B4-BE49-F238E27FC236}">
                <a16:creationId xmlns:a16="http://schemas.microsoft.com/office/drawing/2014/main" id="{92161F54-01C2-9545-A110-3FAD3B6B6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245" y="3736013"/>
            <a:ext cx="50927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17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5858-31B4-3842-8FCF-69B71AD76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AC7BF-2125-FD42-8D31-467610F6A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48150" cy="3965670"/>
          </a:xfrm>
        </p:spPr>
        <p:txBody>
          <a:bodyPr/>
          <a:lstStyle/>
          <a:p>
            <a:r>
              <a:rPr lang="en-US" sz="2000" dirty="0"/>
              <a:t>Finite difference</a:t>
            </a:r>
          </a:p>
          <a:p>
            <a:pPr lvl="1"/>
            <a:r>
              <a:rPr lang="en-US" sz="2000" dirty="0"/>
              <a:t>Advantages</a:t>
            </a:r>
          </a:p>
          <a:p>
            <a:pPr lvl="2"/>
            <a:r>
              <a:rPr lang="en-US" sz="1600" dirty="0"/>
              <a:t>Simple</a:t>
            </a:r>
          </a:p>
          <a:p>
            <a:pPr lvl="2"/>
            <a:r>
              <a:rPr lang="en-US" sz="1600" dirty="0"/>
              <a:t>Easy to code</a:t>
            </a:r>
          </a:p>
          <a:p>
            <a:pPr lvl="1"/>
            <a:r>
              <a:rPr lang="en-US" sz="2000" dirty="0"/>
              <a:t>Disadvantages</a:t>
            </a:r>
          </a:p>
          <a:p>
            <a:pPr lvl="2"/>
            <a:r>
              <a:rPr lang="en-US" sz="1600" dirty="0"/>
              <a:t>Difficult to model complex geometries</a:t>
            </a:r>
          </a:p>
          <a:p>
            <a:pPr lvl="2"/>
            <a:r>
              <a:rPr lang="en-US" sz="1600" dirty="0"/>
              <a:t>Difficult to model complex BCs</a:t>
            </a:r>
          </a:p>
          <a:p>
            <a:pPr lvl="2"/>
            <a:r>
              <a:rPr lang="en-US" sz="1600" dirty="0"/>
              <a:t>Only represents solution at points</a:t>
            </a:r>
          </a:p>
          <a:p>
            <a:pPr lvl="2"/>
            <a:r>
              <a:rPr lang="en-US" sz="1600" dirty="0"/>
              <a:t>Difficult to represent heterogeneous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90AE0-615F-9D40-A1E1-21F7068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0D7E923-F189-F946-A1BF-C61026D488E9}"/>
              </a:ext>
            </a:extLst>
          </p:cNvPr>
          <p:cNvSpPr txBox="1">
            <a:spLocks/>
          </p:cNvSpPr>
          <p:nvPr/>
        </p:nvSpPr>
        <p:spPr bwMode="auto">
          <a:xfrm>
            <a:off x="8220075" y="2179591"/>
            <a:ext cx="363855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Finite Element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Can model any geometry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Can model any BC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Continuous representation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Heterogeneous properties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Disadvantages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Complicated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Somewhat more expensive</a:t>
            </a:r>
          </a:p>
          <a:p>
            <a:pPr lvl="1"/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57B17F-1CCD-114D-921C-36109B0C2AEE}"/>
              </a:ext>
            </a:extLst>
          </p:cNvPr>
          <p:cNvSpPr txBox="1">
            <a:spLocks/>
          </p:cNvSpPr>
          <p:nvPr/>
        </p:nvSpPr>
        <p:spPr bwMode="auto">
          <a:xfrm>
            <a:off x="4581525" y="2179591"/>
            <a:ext cx="363855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dirty="0"/>
              <a:t>Finite Volume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Can model any geometry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Naturally conservative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Heterogeneous properties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Disadvantages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Boundary conditions add complexity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More complicated than finite difference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3856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Fuel Performance Problems</a:t>
            </a:r>
          </a:p>
        </p:txBody>
      </p:sp>
      <p:sp>
        <p:nvSpPr>
          <p:cNvPr id="3" name="Pentagon 2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full 3D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71486" y="3138120"/>
            <a:ext cx="7512048" cy="526414"/>
            <a:chOff x="747486" y="3138120"/>
            <a:chExt cx="7512048" cy="526414"/>
          </a:xfrm>
        </p:grpSpPr>
        <p:pic>
          <p:nvPicPr>
            <p:cNvPr id="9" name="Picture 8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47486" y="3202869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discrete pellets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71486" y="3868051"/>
            <a:ext cx="7512048" cy="506386"/>
            <a:chOff x="747486" y="3868050"/>
            <a:chExt cx="7512048" cy="506386"/>
          </a:xfrm>
        </p:grpSpPr>
        <p:pic>
          <p:nvPicPr>
            <p:cNvPr id="12" name="Picture 11" descr="2D_asisymmetric_smeared_pellet.png"/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47486" y="386805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smeared pellets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71487" y="4594014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multiple 1D slices (1.5D)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1487" y="5191336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1D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71486" y="5780002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 state, 1D (analytical)</a:t>
            </a:r>
          </a:p>
        </p:txBody>
      </p:sp>
    </p:spTree>
    <p:extLst>
      <p:ext uri="{BB962C8B-B14F-4D97-AF65-F5344CB8AC3E}">
        <p14:creationId xmlns:p14="http://schemas.microsoft.com/office/powerpoint/2010/main" val="2708287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Approaches to Different Fuel Performance Problems</a:t>
            </a:r>
          </a:p>
        </p:txBody>
      </p:sp>
      <p:sp>
        <p:nvSpPr>
          <p:cNvPr id="3" name="Pentagon 2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full 3D</a:t>
              </a:r>
            </a:p>
            <a:p>
              <a:pPr algn="ctr"/>
              <a:r>
                <a:rPr lang="en-US" b="1" i="1" dirty="0">
                  <a:solidFill>
                    <a:srgbClr val="3154CA"/>
                  </a:solidFill>
                </a:rPr>
                <a:t>FEM or FV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71486" y="3138120"/>
            <a:ext cx="7512048" cy="895746"/>
            <a:chOff x="747486" y="3138120"/>
            <a:chExt cx="7512048" cy="895746"/>
          </a:xfrm>
        </p:grpSpPr>
        <p:pic>
          <p:nvPicPr>
            <p:cNvPr id="9" name="Picture 8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47486" y="3202869"/>
              <a:ext cx="75120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discrete pellets</a:t>
              </a:r>
            </a:p>
            <a:p>
              <a:pPr algn="ctr"/>
              <a:r>
                <a:rPr lang="en-US" b="1" i="1" dirty="0">
                  <a:solidFill>
                    <a:srgbClr val="3154CA"/>
                  </a:solidFill>
                </a:rPr>
                <a:t>FEM or FV</a:t>
              </a:r>
              <a:r>
                <a:rPr lang="en-US" sz="2400" b="1" dirty="0">
                  <a:solidFill>
                    <a:srgbClr val="3154CA"/>
                  </a:solidFill>
                </a:rPr>
                <a:t> 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71486" y="3868051"/>
            <a:ext cx="7512048" cy="830997"/>
            <a:chOff x="747486" y="3868050"/>
            <a:chExt cx="7512048" cy="830997"/>
          </a:xfrm>
        </p:grpSpPr>
        <p:pic>
          <p:nvPicPr>
            <p:cNvPr id="12" name="Picture 11" descr="2D_asisymmetric_smeared_pellet.png"/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47486" y="3868050"/>
              <a:ext cx="75120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smeared pellets</a:t>
              </a:r>
            </a:p>
            <a:p>
              <a:pPr algn="ctr"/>
              <a:r>
                <a:rPr lang="en-US" b="1" i="1" dirty="0">
                  <a:solidFill>
                    <a:srgbClr val="3154CA"/>
                  </a:solidFill>
                </a:rPr>
                <a:t>FEM, FV, or FD</a:t>
              </a:r>
              <a:r>
                <a:rPr lang="en-US" sz="2400" b="1" dirty="0">
                  <a:solidFill>
                    <a:srgbClr val="3154CA"/>
                  </a:solidFill>
                </a:rPr>
                <a:t> 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71487" y="4594014"/>
            <a:ext cx="75120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multiple 1D slices (1.5D)</a:t>
            </a:r>
          </a:p>
          <a:p>
            <a:pPr algn="ctr"/>
            <a:r>
              <a:rPr lang="en-US" b="1" i="1" dirty="0">
                <a:solidFill>
                  <a:srgbClr val="3154CA"/>
                </a:solidFill>
              </a:rPr>
              <a:t>FEM, FV, or FD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1487" y="5191336"/>
            <a:ext cx="75120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1D</a:t>
            </a:r>
          </a:p>
          <a:p>
            <a:pPr algn="ctr"/>
            <a:r>
              <a:rPr lang="en-US" b="1" i="1" dirty="0">
                <a:solidFill>
                  <a:srgbClr val="3154CA"/>
                </a:solidFill>
              </a:rPr>
              <a:t>FEM, FV, or FD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71486" y="5780002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 state, 1D (analytical)</a:t>
            </a:r>
          </a:p>
        </p:txBody>
      </p:sp>
    </p:spTree>
    <p:extLst>
      <p:ext uri="{BB962C8B-B14F-4D97-AF65-F5344CB8AC3E}">
        <p14:creationId xmlns:p14="http://schemas.microsoft.com/office/powerpoint/2010/main" val="1629777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17E3-FDE7-794B-8AF2-BF12A6F28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equation solution approach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68DB1-678F-7445-940E-25D6EBA6E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8759D1-2614-2245-AC24-07277055C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36297"/>
              </p:ext>
            </p:extLst>
          </p:nvPr>
        </p:nvGraphicFramePr>
        <p:xfrm>
          <a:off x="1718769" y="2162197"/>
          <a:ext cx="8542426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3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Assumptions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1D</a:t>
                      </a:r>
                      <a:r>
                        <a:rPr lang="en-US" baseline="0" dirty="0"/>
                        <a:t> steady state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Analytical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Steady state, axisymmetric,</a:t>
                      </a:r>
                      <a:r>
                        <a:rPr lang="en-US" baseline="0" dirty="0"/>
                        <a:t> no axial variation, constant k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1D transient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FD,</a:t>
                      </a:r>
                      <a:r>
                        <a:rPr lang="en-US" baseline="0" dirty="0"/>
                        <a:t> FV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Axisymmetric, no axial variation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1.5D transient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FD, FV with multiple slices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Axisymmetric, no axial variation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2D transient, smeared pellets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FD, FV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Axisymmetric,</a:t>
                      </a:r>
                      <a:r>
                        <a:rPr lang="en-US" baseline="0" dirty="0"/>
                        <a:t> fuel pellets act as one body, fuel pellets are perfect cylinders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2D transient, discrete pellets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Axisymmetric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3D</a:t>
                      </a:r>
                      <a:r>
                        <a:rPr lang="en-US" baseline="0" dirty="0"/>
                        <a:t> transient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FEM, FV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You have a big computer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5D9A700-B6B0-F34B-A5FA-0537A307E68E}"/>
              </a:ext>
            </a:extLst>
          </p:cNvPr>
          <p:cNvSpPr txBox="1"/>
          <p:nvPr/>
        </p:nvSpPr>
        <p:spPr>
          <a:xfrm>
            <a:off x="2756452" y="5987019"/>
            <a:ext cx="667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numerical solution can be solved explicitly or implicitly</a:t>
            </a:r>
          </a:p>
        </p:txBody>
      </p:sp>
    </p:spTree>
    <p:extLst>
      <p:ext uri="{BB962C8B-B14F-4D97-AF65-F5344CB8AC3E}">
        <p14:creationId xmlns:p14="http://schemas.microsoft.com/office/powerpoint/2010/main" val="4197513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CAF7-172C-2E4F-B74E-3E2CD5E4C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with fuel performance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92AE3-4FBC-A748-8A56-E9A7906A9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6215270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Fuel performance codes primarily use either finite difference or finite element</a:t>
            </a:r>
          </a:p>
          <a:p>
            <a:r>
              <a:rPr lang="en-US" dirty="0"/>
              <a:t>The earliest fuel performance codes solved the heat equation in 1.5D using finite difference (with multiple axial slices)</a:t>
            </a:r>
          </a:p>
          <a:p>
            <a:r>
              <a:rPr lang="en-US" dirty="0"/>
              <a:t>More modern codes have switched to finite element, due to more flexibility with geometry and boundary conditions</a:t>
            </a:r>
          </a:p>
          <a:p>
            <a:r>
              <a:rPr lang="en-US" dirty="0"/>
              <a:t>Finite volume is not used because it can’t solve for the stress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083E6-6C09-EF43-9E9C-9B40E8CD3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 descr="pellettemp_cladmises_westpower_MPS_full.png">
            <a:extLst>
              <a:ext uri="{FF2B5EF4-FFF2-40B4-BE49-F238E27FC236}">
                <a16:creationId xmlns:a16="http://schemas.microsoft.com/office/drawing/2014/main" id="{A4834DCC-8383-AF4A-BC2C-0458FB9CC9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0569" y="2478156"/>
            <a:ext cx="5611431" cy="315604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81059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C41D0-CD90-604D-9421-ABA9845A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ED727-E738-BB4E-9468-91EA4903D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heat equation can be solved using numerical methods.</a:t>
            </a:r>
          </a:p>
          <a:p>
            <a:r>
              <a:rPr lang="en-US" dirty="0"/>
              <a:t>Numerical solution methods are needed for time derivative and gradients.</a:t>
            </a:r>
          </a:p>
          <a:p>
            <a:r>
              <a:rPr lang="en-US" dirty="0"/>
              <a:t>Time derivative solution methods march through time in steps and can be</a:t>
            </a:r>
          </a:p>
          <a:p>
            <a:pPr lvl="1"/>
            <a:r>
              <a:rPr lang="en-US" dirty="0"/>
              <a:t>Implicit</a:t>
            </a:r>
          </a:p>
          <a:p>
            <a:pPr lvl="1"/>
            <a:r>
              <a:rPr lang="en-US" dirty="0"/>
              <a:t>Explicit</a:t>
            </a:r>
          </a:p>
          <a:p>
            <a:r>
              <a:rPr lang="en-US" dirty="0"/>
              <a:t>Spatial derivative solution methods divide the domain up into smaller pieces</a:t>
            </a:r>
          </a:p>
          <a:p>
            <a:pPr lvl="1"/>
            <a:r>
              <a:rPr lang="en-US" dirty="0"/>
              <a:t>Finite difference</a:t>
            </a:r>
          </a:p>
          <a:p>
            <a:pPr lvl="1"/>
            <a:r>
              <a:rPr lang="en-US" dirty="0"/>
              <a:t>Finite volume</a:t>
            </a:r>
          </a:p>
          <a:p>
            <a:pPr lvl="1"/>
            <a:r>
              <a:rPr lang="en-US" dirty="0"/>
              <a:t>Finite element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3667D-0DF5-C145-A246-FEF9A6035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37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0C9D-FC1A-CD45-9C84-B81D9CAD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2DF0-24EC-D94E-B22E-E09C8A83B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67464" cy="3965670"/>
          </a:xfrm>
        </p:spPr>
        <p:txBody>
          <a:bodyPr/>
          <a:lstStyle/>
          <a:p>
            <a:r>
              <a:rPr lang="en-US" dirty="0"/>
              <a:t>Developed analytical solutions for temperature profile</a:t>
            </a:r>
          </a:p>
          <a:p>
            <a:r>
              <a:rPr lang="en-US" dirty="0"/>
              <a:t>This time, we move from the analytical into the numerical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E2297-CB41-804F-BA2C-79E7511A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60619-555B-D64E-8765-EA7F82F33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748" y="2898345"/>
            <a:ext cx="6599640" cy="272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D4B4-CC7A-164F-8246-AD95FCEE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326C4-DF4E-1E49-B58E-29A241FF4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Exam on Jan 30</a:t>
            </a:r>
          </a:p>
          <a:p>
            <a:r>
              <a:rPr lang="en-US" dirty="0"/>
              <a:t>Notecard cheat sheet</a:t>
            </a:r>
          </a:p>
          <a:p>
            <a:r>
              <a:rPr lang="en-US" dirty="0"/>
              <a:t>Will cover all classes up to and including today</a:t>
            </a:r>
          </a:p>
          <a:p>
            <a:r>
              <a:rPr lang="en-US" dirty="0"/>
              <a:t>Will contain both conceptual and work-through problems</a:t>
            </a:r>
          </a:p>
          <a:p>
            <a:r>
              <a:rPr lang="en-US" dirty="0"/>
              <a:t>Major topics covered:</a:t>
            </a:r>
          </a:p>
          <a:p>
            <a:pPr lvl="1"/>
            <a:r>
              <a:rPr lang="en-US" dirty="0"/>
              <a:t>Fuel types								</a:t>
            </a:r>
          </a:p>
          <a:p>
            <a:pPr lvl="1"/>
            <a:r>
              <a:rPr lang="en-US" dirty="0"/>
              <a:t>Heat generation</a:t>
            </a:r>
          </a:p>
          <a:p>
            <a:pPr lvl="1"/>
            <a:r>
              <a:rPr lang="en-US" dirty="0"/>
              <a:t>Reactor Systems</a:t>
            </a:r>
          </a:p>
          <a:p>
            <a:pPr lvl="1"/>
            <a:r>
              <a:rPr lang="en-US" dirty="0"/>
              <a:t>Fuel fabrication</a:t>
            </a:r>
          </a:p>
          <a:p>
            <a:pPr lvl="1"/>
            <a:r>
              <a:rPr lang="en-US" dirty="0"/>
              <a:t>Heat transfer</a:t>
            </a:r>
          </a:p>
          <a:p>
            <a:pPr lvl="1"/>
            <a:r>
              <a:rPr lang="en-US" dirty="0"/>
              <a:t>Analytical solution to heat transfer</a:t>
            </a:r>
          </a:p>
          <a:p>
            <a:pPr lvl="1"/>
            <a:r>
              <a:rPr lang="en-US" dirty="0"/>
              <a:t>Numerical solution to heat transfer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00917-B10A-294F-8B3C-55DA0EBD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92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75FB-42F2-2D4B-B132-98D84E6D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C534D-68BB-FB42-B542-C0CDEE328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Analytical solution required:</a:t>
            </a:r>
          </a:p>
          <a:p>
            <a:pPr lvl="1"/>
            <a:r>
              <a:rPr lang="en-US" dirty="0"/>
              <a:t>Steady-state solution</a:t>
            </a:r>
          </a:p>
          <a:p>
            <a:pPr lvl="1"/>
            <a:r>
              <a:rPr lang="en-US" dirty="0"/>
              <a:t>Temperature is axisymmetric</a:t>
            </a:r>
          </a:p>
          <a:p>
            <a:pPr lvl="1"/>
            <a:r>
              <a:rPr lang="en-US" dirty="0"/>
              <a:t>T is constant in Z</a:t>
            </a:r>
          </a:p>
          <a:p>
            <a:pPr lvl="1"/>
            <a:r>
              <a:rPr lang="en-US" dirty="0"/>
              <a:t>Thermal conductivity is independent of temperature</a:t>
            </a:r>
          </a:p>
          <a:p>
            <a:pPr lvl="1"/>
            <a:r>
              <a:rPr lang="en-US" dirty="0"/>
              <a:t>Temperature profile in the fuel is parabolic, linear profiles in gap, clad and coolant</a:t>
            </a:r>
          </a:p>
          <a:p>
            <a:r>
              <a:rPr lang="en-US" dirty="0"/>
              <a:t>For now, numerical solution we will assume:</a:t>
            </a:r>
          </a:p>
          <a:p>
            <a:pPr lvl="1"/>
            <a:r>
              <a:rPr lang="en-US" dirty="0"/>
              <a:t>Axisymmetric</a:t>
            </a:r>
          </a:p>
          <a:p>
            <a:pPr lvl="1"/>
            <a:r>
              <a:rPr lang="en-US" dirty="0"/>
              <a:t>Constant in Z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6D299-C280-7C4D-B543-1F0833988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38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E767-AA2A-1647-9ACE-F2DE44FD4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 our heat conduction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029CF-0BDB-8542-8BDC-603D93401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62017" cy="3965670"/>
          </a:xfrm>
        </p:spPr>
        <p:txBody>
          <a:bodyPr/>
          <a:lstStyle/>
          <a:p>
            <a:r>
              <a:rPr lang="en-US" dirty="0"/>
              <a:t>Start with heat conduction equation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Assume axisymmetric (2D-rz)</a:t>
            </a:r>
          </a:p>
          <a:p>
            <a:endParaRPr lang="en-US" dirty="0"/>
          </a:p>
          <a:p>
            <a:r>
              <a:rPr lang="en-US" dirty="0"/>
              <a:t>Assume constant in z</a:t>
            </a:r>
          </a:p>
          <a:p>
            <a:endParaRPr lang="en-US" dirty="0"/>
          </a:p>
          <a:p>
            <a:r>
              <a:rPr lang="en-US" dirty="0"/>
              <a:t>This equation cannot</a:t>
            </a:r>
          </a:p>
          <a:p>
            <a:pPr marL="0" indent="0">
              <a:buNone/>
            </a:pPr>
            <a:r>
              <a:rPr lang="en-US" dirty="0"/>
              <a:t>be solved analytically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B2535-E663-A94F-93E6-FDAC6B708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13887-4690-D447-9300-D1036DF0E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645" y="2137366"/>
            <a:ext cx="2717800" cy="533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00EE64-E218-FE4C-AB0D-06C4797C0B69}"/>
                  </a:ext>
                </a:extLst>
              </p:cNvPr>
              <p:cNvSpPr txBox="1"/>
              <p:nvPr/>
            </p:nvSpPr>
            <p:spPr>
              <a:xfrm>
                <a:off x="6601447" y="3051483"/>
                <a:ext cx="4894866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00EE64-E218-FE4C-AB0D-06C4797C0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447" y="3051483"/>
                <a:ext cx="4894866" cy="414537"/>
              </a:xfrm>
              <a:prstGeom prst="rect">
                <a:avLst/>
              </a:prstGeom>
              <a:blipFill>
                <a:blip r:embed="rId3"/>
                <a:stretch>
                  <a:fillRect l="-1554" r="-259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65B690-F567-914A-8A78-FDAE579D7F3A}"/>
                  </a:ext>
                </a:extLst>
              </p:cNvPr>
              <p:cNvSpPr txBox="1"/>
              <p:nvPr/>
            </p:nvSpPr>
            <p:spPr>
              <a:xfrm>
                <a:off x="7322645" y="3967433"/>
                <a:ext cx="3233321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65B690-F567-914A-8A78-FDAE579D7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645" y="3967433"/>
                <a:ext cx="3233321" cy="414537"/>
              </a:xfrm>
              <a:prstGeom prst="rect">
                <a:avLst/>
              </a:prstGeom>
              <a:blipFill>
                <a:blip r:embed="rId4"/>
                <a:stretch>
                  <a:fillRect l="-2745" r="-784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B91629D-EAA7-424E-9889-845BD5ABC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37" y="4174702"/>
            <a:ext cx="2643358" cy="254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89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5FDD-59C7-B74C-B061-5F6B720D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numerical solutions, deal with derivatives in space/time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EA3B6-A377-3B4E-8156-6FF7ABB14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Derivatives in time</a:t>
            </a:r>
          </a:p>
          <a:p>
            <a:pPr lvl="1"/>
            <a:r>
              <a:rPr lang="en-US" dirty="0"/>
              <a:t>Forward Euler’s method (explicit)</a:t>
            </a:r>
          </a:p>
          <a:p>
            <a:pPr lvl="1"/>
            <a:r>
              <a:rPr lang="en-US" dirty="0"/>
              <a:t>Backward Euler’s method (implicit)</a:t>
            </a:r>
          </a:p>
          <a:p>
            <a:r>
              <a:rPr lang="en-US" dirty="0"/>
              <a:t>Derivatives in space</a:t>
            </a:r>
          </a:p>
          <a:p>
            <a:pPr lvl="1"/>
            <a:r>
              <a:rPr lang="en-US" dirty="0"/>
              <a:t>Finite difference</a:t>
            </a:r>
          </a:p>
          <a:p>
            <a:pPr lvl="1"/>
            <a:r>
              <a:rPr lang="en-US" dirty="0"/>
              <a:t>Finite volume</a:t>
            </a:r>
          </a:p>
          <a:p>
            <a:pPr lvl="1"/>
            <a:r>
              <a:rPr lang="en-US" dirty="0"/>
              <a:t>Finite element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CEFB3-DB6D-514B-9F95-E115D61D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3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8C5B-59EA-D74E-87D3-CFC0CFA4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Euler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84607-EAD0-A848-9861-2C1E591791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6116053" cy="396567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Step forward through time in increments, dt</a:t>
                </a:r>
              </a:p>
              <a:p>
                <a:r>
                  <a:rPr lang="en-US" dirty="0"/>
                  <a:t>The Euler method is a first-order method, which means that the local error (error per step) is proportional to the square of the step size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Expand a function y(t), with a timestep size, h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Euler takes only the first derivative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Value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n</a:t>
                </a:r>
                <a:r>
                  <a:rPr lang="en-US" dirty="0"/>
                  <a:t> is an approximation of the solution to the ODE at time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n</a:t>
                </a:r>
                <a:endParaRPr lang="en-US" baseline="-2500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84607-EAD0-A848-9861-2C1E591791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6116053" cy="3965670"/>
              </a:xfrm>
              <a:blipFill>
                <a:blip r:embed="rId2"/>
                <a:stretch>
                  <a:fillRect l="-830" t="-1278" r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D9B99-41ED-9D44-9B66-C3DC634D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3C78B-F2A7-AE4E-A879-A1F385D2B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764" y="2160495"/>
            <a:ext cx="4356636" cy="340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74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B4333-4351-7F4D-B209-C97ED58B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Euler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AF6037-21C7-B14D-ADE2-92952F8EC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Applying to our temperature system</a:t>
                </a: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Using the heat conduction equation: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		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We input T</a:t>
                </a:r>
                <a:r>
                  <a:rPr lang="en-US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which here is T @ t=0, step size dt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n+1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T</a:t>
                </a:r>
                <a:r>
                  <a:rPr lang="en-US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+ dt*T’; t</a:t>
                </a:r>
                <a:r>
                  <a:rPr lang="en-US" baseline="-25000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n+1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=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+ dt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AF6037-21C7-B14D-ADE2-92952F8EC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0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93430-A425-0E44-9312-4908F4FAF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31DC1-EA49-5844-8200-70777884B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742" y="2771085"/>
            <a:ext cx="4205258" cy="2870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860AC4-7261-1047-9C05-4A1DCEBCC728}"/>
              </a:ext>
            </a:extLst>
          </p:cNvPr>
          <p:cNvSpPr txBox="1"/>
          <p:nvPr/>
        </p:nvSpPr>
        <p:spPr>
          <a:xfrm>
            <a:off x="10130971" y="5628362"/>
            <a:ext cx="29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011AE-151F-E549-8949-A1510A11D749}"/>
              </a:ext>
            </a:extLst>
          </p:cNvPr>
          <p:cNvSpPr txBox="1"/>
          <p:nvPr/>
        </p:nvSpPr>
        <p:spPr>
          <a:xfrm>
            <a:off x="7667428" y="2586419"/>
            <a:ext cx="29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92093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43AC-3AF2-B642-A2B7-35FC33DA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Backwards Euler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F89B6-A486-8A43-8B2D-E7B9EF089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7226300" cy="396567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Backwards Euler for a function T(</a:t>
                </a:r>
                <a:r>
                  <a:rPr lang="en-US" dirty="0" err="1"/>
                  <a:t>r,t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This differs from Forward Euler in that here we use (</a:t>
                </a:r>
                <a:r>
                  <a:rPr lang="en-US" dirty="0" err="1"/>
                  <a:t>r,t+dt</a:t>
                </a:r>
                <a:r>
                  <a:rPr lang="en-US" dirty="0"/>
                  <a:t>), instead of (</a:t>
                </a:r>
                <a:r>
                  <a:rPr lang="en-US" dirty="0" err="1"/>
                  <a:t>r,t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T</a:t>
                </a:r>
                <a:r>
                  <a:rPr lang="en-US" baseline="-25000" dirty="0"/>
                  <a:t>n+1</a:t>
                </a:r>
                <a:r>
                  <a:rPr lang="en-US" dirty="0"/>
                  <a:t> = T</a:t>
                </a:r>
                <a:r>
                  <a:rPr lang="en-US" baseline="-25000" dirty="0"/>
                  <a:t>n</a:t>
                </a:r>
                <a:r>
                  <a:rPr lang="en-US" dirty="0"/>
                  <a:t> + dt T’(</a:t>
                </a:r>
                <a:r>
                  <a:rPr lang="en-US" dirty="0" err="1"/>
                  <a:t>r,t+dt</a:t>
                </a:r>
                <a:r>
                  <a:rPr lang="en-US" dirty="0"/>
                  <a:t>), t</a:t>
                </a:r>
                <a:r>
                  <a:rPr lang="en-US" baseline="-25000" dirty="0"/>
                  <a:t>n+1</a:t>
                </a:r>
                <a:r>
                  <a:rPr lang="en-US" dirty="0"/>
                  <a:t> =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n</a:t>
                </a:r>
                <a:r>
                  <a:rPr lang="en-US" dirty="0"/>
                  <a:t> + </a:t>
                </a:r>
                <a:r>
                  <a:rPr lang="en-US" dirty="0" err="1"/>
                  <a:t>dt</a:t>
                </a:r>
                <a:endParaRPr lang="en-US" dirty="0"/>
              </a:p>
              <a:p>
                <a:r>
                  <a:rPr lang="en-US" dirty="0"/>
                  <a:t>The new approximation appears on both sides of the equation, thus this method needs to solve an algebraic equation for the unknown future state</a:t>
                </a:r>
              </a:p>
              <a:p>
                <a:r>
                  <a:rPr lang="en-US" dirty="0"/>
                  <a:t>This can be done with fixed-point iteration or non-linear solvers</a:t>
                </a:r>
              </a:p>
              <a:p>
                <a:r>
                  <a:rPr lang="en-US" dirty="0"/>
                  <a:t>Improved Euler is a form of explicit Euler (explicit trapezoidal rule), which takes the derivative at the midpoint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FF89B6-A486-8A43-8B2D-E7B9EF089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7226300" cy="3965670"/>
              </a:xfrm>
              <a:blipFill>
                <a:blip r:embed="rId2"/>
                <a:stretch>
                  <a:fillRect l="-703" t="-1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8B834-2688-814C-8F58-23914492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E9F51-5532-754C-9BBF-85A8497AB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690" y="2692400"/>
            <a:ext cx="4193309" cy="288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1100BC-8189-8644-836E-91D27D7ABCE9}"/>
              </a:ext>
            </a:extLst>
          </p:cNvPr>
          <p:cNvSpPr txBox="1"/>
          <p:nvPr/>
        </p:nvSpPr>
        <p:spPr>
          <a:xfrm>
            <a:off x="10160000" y="5411827"/>
            <a:ext cx="29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D2346A-6A9C-A247-8CF4-BEE684D7DFCA}"/>
              </a:ext>
            </a:extLst>
          </p:cNvPr>
          <p:cNvSpPr txBox="1"/>
          <p:nvPr/>
        </p:nvSpPr>
        <p:spPr>
          <a:xfrm>
            <a:off x="7746752" y="2323068"/>
            <a:ext cx="29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026970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C657-EABE-EB4F-9D4F-E6F8C7D6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vs Implicit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86D4E-1694-C44E-BB1D-F1DA0B76C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Forward Euler is explicit</a:t>
            </a:r>
          </a:p>
          <a:p>
            <a:pPr lvl="1"/>
            <a:r>
              <a:rPr lang="en-US" dirty="0"/>
              <a:t>Explicit methods calculate the state of a system at a later time from the state of the system at the current time</a:t>
            </a:r>
          </a:p>
          <a:p>
            <a:pPr lvl="1"/>
            <a:r>
              <a:rPr lang="en-US" dirty="0"/>
              <a:t>Can be unstable if step size is too much</a:t>
            </a:r>
          </a:p>
          <a:p>
            <a:r>
              <a:rPr lang="en-US" dirty="0"/>
              <a:t>Backwards Euler is implicit</a:t>
            </a:r>
          </a:p>
          <a:p>
            <a:pPr lvl="1"/>
            <a:r>
              <a:rPr lang="en-US" dirty="0"/>
              <a:t>Implicit methods find a solution by solving an equation involving both the current state of the system and a later state </a:t>
            </a:r>
          </a:p>
          <a:p>
            <a:pPr lvl="1"/>
            <a:r>
              <a:rPr lang="en-US" dirty="0"/>
              <a:t>Implicit require an extra computation and they can be much harder to implement</a:t>
            </a:r>
          </a:p>
          <a:p>
            <a:pPr lvl="1"/>
            <a:r>
              <a:rPr lang="en-US" dirty="0"/>
              <a:t>Implicit methods are used because many problems arising in practice are stiff, for which the use of an explicit method requires very small timesteps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0AFB9-C757-6E40-BF70-89EFAB4ED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71199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2033</TotalTime>
  <Words>1378</Words>
  <Application>Microsoft Macintosh PowerPoint</Application>
  <PresentationFormat>Widescreen</PresentationFormat>
  <Paragraphs>223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ＭＳ Ｐゴシック</vt:lpstr>
      <vt:lpstr>Arial</vt:lpstr>
      <vt:lpstr>Calibri</vt:lpstr>
      <vt:lpstr>Cambria Math</vt:lpstr>
      <vt:lpstr>Times New Roman</vt:lpstr>
      <vt:lpstr>NCStateU-horizontal-left-logo</vt:lpstr>
      <vt:lpstr>Heat Transport</vt:lpstr>
      <vt:lpstr>Last Time</vt:lpstr>
      <vt:lpstr>Review of Assumptions</vt:lpstr>
      <vt:lpstr>Simplify our heat conduction equation</vt:lpstr>
      <vt:lpstr>For numerical solutions, deal with derivatives in space/time</vt:lpstr>
      <vt:lpstr>Forward Euler</vt:lpstr>
      <vt:lpstr>Forward Euler</vt:lpstr>
      <vt:lpstr>Backwards Euler</vt:lpstr>
      <vt:lpstr>Explicit vs Implicit</vt:lpstr>
      <vt:lpstr>Spatial resolution</vt:lpstr>
      <vt:lpstr>Finite Difference</vt:lpstr>
      <vt:lpstr>Finite Volume</vt:lpstr>
      <vt:lpstr>Finite Element</vt:lpstr>
      <vt:lpstr>Spatial resolution</vt:lpstr>
      <vt:lpstr>Different Fuel Performance Problems</vt:lpstr>
      <vt:lpstr>Numerical Approaches to Different Fuel Performance Problems</vt:lpstr>
      <vt:lpstr>Heat equation solution approach summary</vt:lpstr>
      <vt:lpstr>Solving with fuel performance codes</vt:lpstr>
      <vt:lpstr>Summary</vt:lpstr>
      <vt:lpstr>Notes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 Transport</dc:title>
  <dc:creator>Benjamin Beeler</dc:creator>
  <cp:lastModifiedBy>Benjamin Beeler</cp:lastModifiedBy>
  <cp:revision>35</cp:revision>
  <dcterms:created xsi:type="dcterms:W3CDTF">2020-01-20T18:37:19Z</dcterms:created>
  <dcterms:modified xsi:type="dcterms:W3CDTF">2020-01-23T15:06:18Z</dcterms:modified>
</cp:coreProperties>
</file>